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9" r:id="rId3"/>
    <p:sldId id="278" r:id="rId4"/>
    <p:sldId id="277" r:id="rId5"/>
    <p:sldId id="276" r:id="rId6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9DE"/>
    <a:srgbClr val="004A99"/>
    <a:srgbClr val="3C4A99"/>
    <a:srgbClr val="D1CCB9"/>
    <a:srgbClr val="004495"/>
    <a:srgbClr val="717171"/>
    <a:srgbClr val="4596EC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7" autoAdjust="0"/>
    <p:restoredTop sz="94660"/>
  </p:normalViewPr>
  <p:slideViewPr>
    <p:cSldViewPr>
      <p:cViewPr varScale="1">
        <p:scale>
          <a:sx n="74" d="100"/>
          <a:sy n="74" d="100"/>
        </p:scale>
        <p:origin x="11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34F3D3-873E-4807-BC99-D2B67B7F4092}" type="doc">
      <dgm:prSet loTypeId="urn:microsoft.com/office/officeart/2005/8/layout/h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FE205560-C92B-4CBF-A902-8C5824E86749}">
      <dgm:prSet phldrT="[Texte]"/>
      <dgm:spPr/>
      <dgm:t>
        <a:bodyPr/>
        <a:lstStyle/>
        <a:p>
          <a:pPr algn="ctr"/>
          <a:r>
            <a:rPr lang="en-US" b="1" noProof="0" dirty="0" smtClean="0"/>
            <a:t>Accompanying </a:t>
          </a:r>
          <a:r>
            <a:rPr lang="en-US" b="1" noProof="0" dirty="0" smtClean="0"/>
            <a:t>organizations in the </a:t>
          </a:r>
          <a:r>
            <a:rPr lang="en-US" b="1" noProof="0" dirty="0" smtClean="0"/>
            <a:t>application of </a:t>
          </a:r>
          <a:r>
            <a:rPr lang="en-US" b="1" noProof="0" dirty="0" smtClean="0"/>
            <a:t>the GDPR</a:t>
          </a:r>
          <a:endParaRPr lang="en-US" b="1" noProof="0" dirty="0"/>
        </a:p>
      </dgm:t>
    </dgm:pt>
    <dgm:pt modelId="{96088A82-C910-46D3-96AB-05E9F5E39195}" type="parTrans" cxnId="{39BA2B17-CB78-4C89-9DF9-13087FB79515}">
      <dgm:prSet/>
      <dgm:spPr/>
      <dgm:t>
        <a:bodyPr/>
        <a:lstStyle/>
        <a:p>
          <a:endParaRPr lang="fr-FR"/>
        </a:p>
      </dgm:t>
    </dgm:pt>
    <dgm:pt modelId="{F5D90395-6D8D-41F6-A0F9-12E35A79B73A}" type="sibTrans" cxnId="{39BA2B17-CB78-4C89-9DF9-13087FB79515}">
      <dgm:prSet/>
      <dgm:spPr/>
      <dgm:t>
        <a:bodyPr/>
        <a:lstStyle/>
        <a:p>
          <a:endParaRPr lang="fr-FR"/>
        </a:p>
      </dgm:t>
    </dgm:pt>
    <dgm:pt modelId="{01D9D834-ECEA-4106-831F-E87DC1CD4339}">
      <dgm:prSet phldrT="[Texte]"/>
      <dgm:spPr/>
      <dgm:t>
        <a:bodyPr/>
        <a:lstStyle/>
        <a:p>
          <a:pPr algn="l"/>
          <a:r>
            <a:rPr lang="en-US" noProof="0" dirty="0" smtClean="0">
              <a:solidFill>
                <a:schemeClr val="tx1"/>
              </a:solidFill>
            </a:rPr>
            <a:t>Explaining new requirements </a:t>
          </a:r>
          <a:endParaRPr lang="en-US" noProof="0" dirty="0">
            <a:solidFill>
              <a:schemeClr val="tx1"/>
            </a:solidFill>
          </a:endParaRPr>
        </a:p>
      </dgm:t>
    </dgm:pt>
    <dgm:pt modelId="{958ECD00-9AD8-438E-8363-B4189FF6E5BB}" type="parTrans" cxnId="{67D3AE80-444F-4AF9-B94B-06EDB14EB7A9}">
      <dgm:prSet/>
      <dgm:spPr/>
      <dgm:t>
        <a:bodyPr/>
        <a:lstStyle/>
        <a:p>
          <a:endParaRPr lang="fr-FR"/>
        </a:p>
      </dgm:t>
    </dgm:pt>
    <dgm:pt modelId="{BE41A1A4-88D2-4DDE-945D-07FFD29197CD}" type="sibTrans" cxnId="{67D3AE80-444F-4AF9-B94B-06EDB14EB7A9}">
      <dgm:prSet/>
      <dgm:spPr/>
      <dgm:t>
        <a:bodyPr/>
        <a:lstStyle/>
        <a:p>
          <a:endParaRPr lang="fr-FR"/>
        </a:p>
      </dgm:t>
    </dgm:pt>
    <dgm:pt modelId="{83E3D49C-107E-46AC-B0DB-A02E06DF43C7}">
      <dgm:prSet phldrT="[Texte]"/>
      <dgm:spPr/>
      <dgm:t>
        <a:bodyPr/>
        <a:lstStyle/>
        <a:p>
          <a:pPr algn="l"/>
          <a:r>
            <a:rPr lang="en-US" noProof="0" dirty="0" smtClean="0">
              <a:solidFill>
                <a:schemeClr val="tx1"/>
              </a:solidFill>
            </a:rPr>
            <a:t>Providing compliance tools</a:t>
          </a:r>
          <a:endParaRPr lang="en-US" noProof="0" dirty="0">
            <a:solidFill>
              <a:schemeClr val="tx1"/>
            </a:solidFill>
          </a:endParaRPr>
        </a:p>
      </dgm:t>
    </dgm:pt>
    <dgm:pt modelId="{EF246E1A-5AAB-4BB6-8459-38885DC5431E}" type="parTrans" cxnId="{95B0F57B-E33F-4B9A-9997-BB4C4CBBD0BC}">
      <dgm:prSet/>
      <dgm:spPr/>
      <dgm:t>
        <a:bodyPr/>
        <a:lstStyle/>
        <a:p>
          <a:endParaRPr lang="fr-FR"/>
        </a:p>
      </dgm:t>
    </dgm:pt>
    <dgm:pt modelId="{6EF8FCE4-DF10-43C3-A55F-5DD6F92EFADE}" type="sibTrans" cxnId="{95B0F57B-E33F-4B9A-9997-BB4C4CBBD0BC}">
      <dgm:prSet/>
      <dgm:spPr/>
      <dgm:t>
        <a:bodyPr/>
        <a:lstStyle/>
        <a:p>
          <a:endParaRPr lang="fr-FR"/>
        </a:p>
      </dgm:t>
    </dgm:pt>
    <dgm:pt modelId="{B90DD207-13AE-481A-AC73-EC3D4FFC01FB}">
      <dgm:prSet phldrT="[Texte]"/>
      <dgm:spPr/>
      <dgm:t>
        <a:bodyPr/>
        <a:lstStyle/>
        <a:p>
          <a:pPr algn="ctr"/>
          <a:r>
            <a:rPr lang="en-US" b="1" noProof="0" dirty="0" smtClean="0"/>
            <a:t>Setting up </a:t>
          </a:r>
          <a:r>
            <a:rPr lang="en-US" b="1" noProof="0" dirty="0" smtClean="0"/>
            <a:t>at the CNIL </a:t>
          </a:r>
          <a:r>
            <a:rPr lang="en-US" b="1" noProof="0" dirty="0" smtClean="0"/>
            <a:t>and European level the </a:t>
          </a:r>
          <a:r>
            <a:rPr lang="en-US" b="1" noProof="0" dirty="0" smtClean="0"/>
            <a:t>new governance model</a:t>
          </a:r>
        </a:p>
        <a:p>
          <a:pPr algn="ctr"/>
          <a:r>
            <a:rPr lang="en-US" b="1" noProof="0" dirty="0" smtClean="0"/>
            <a:t> </a:t>
          </a:r>
          <a:endParaRPr lang="en-US" b="1" noProof="0" dirty="0"/>
        </a:p>
      </dgm:t>
    </dgm:pt>
    <dgm:pt modelId="{1E0C1EA7-123D-435C-895D-691DFF3E0C45}" type="parTrans" cxnId="{8616609A-DCFE-40F2-AECE-3893B12198F2}">
      <dgm:prSet/>
      <dgm:spPr/>
      <dgm:t>
        <a:bodyPr/>
        <a:lstStyle/>
        <a:p>
          <a:endParaRPr lang="fr-FR"/>
        </a:p>
      </dgm:t>
    </dgm:pt>
    <dgm:pt modelId="{234F427C-B091-4655-ACC5-683861DDF211}" type="sibTrans" cxnId="{8616609A-DCFE-40F2-AECE-3893B12198F2}">
      <dgm:prSet/>
      <dgm:spPr/>
      <dgm:t>
        <a:bodyPr/>
        <a:lstStyle/>
        <a:p>
          <a:endParaRPr lang="fr-FR"/>
        </a:p>
      </dgm:t>
    </dgm:pt>
    <dgm:pt modelId="{6564B8B0-91B1-47AC-A702-19969B75B92F}" type="pres">
      <dgm:prSet presAssocID="{1734F3D3-873E-4807-BC99-D2B67B7F409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C17316B-3DC6-41CA-81F0-960E1E3E927F}" type="pres">
      <dgm:prSet presAssocID="{FE205560-C92B-4CBF-A902-8C5824E8674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1709EA-3169-4489-B9AC-21B9400DC2C5}" type="pres">
      <dgm:prSet presAssocID="{F5D90395-6D8D-41F6-A0F9-12E35A79B73A}" presName="sibTrans" presStyleCnt="0"/>
      <dgm:spPr/>
    </dgm:pt>
    <dgm:pt modelId="{5A9EC183-0AAE-4A6F-8E6C-6DFAF66E6427}" type="pres">
      <dgm:prSet presAssocID="{B90DD207-13AE-481A-AC73-EC3D4FFC01FB}" presName="node" presStyleLbl="node1" presStyleIdx="1" presStyleCnt="2" custScaleX="60541" custLinFactNeighborX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9BA2B17-CB78-4C89-9DF9-13087FB79515}" srcId="{1734F3D3-873E-4807-BC99-D2B67B7F4092}" destId="{FE205560-C92B-4CBF-A902-8C5824E86749}" srcOrd="0" destOrd="0" parTransId="{96088A82-C910-46D3-96AB-05E9F5E39195}" sibTransId="{F5D90395-6D8D-41F6-A0F9-12E35A79B73A}"/>
    <dgm:cxn modelId="{8616609A-DCFE-40F2-AECE-3893B12198F2}" srcId="{1734F3D3-873E-4807-BC99-D2B67B7F4092}" destId="{B90DD207-13AE-481A-AC73-EC3D4FFC01FB}" srcOrd="1" destOrd="0" parTransId="{1E0C1EA7-123D-435C-895D-691DFF3E0C45}" sibTransId="{234F427C-B091-4655-ACC5-683861DDF211}"/>
    <dgm:cxn modelId="{ADC81B93-7940-4DAC-A267-AEE544381DE6}" type="presOf" srcId="{FE205560-C92B-4CBF-A902-8C5824E86749}" destId="{9C17316B-3DC6-41CA-81F0-960E1E3E927F}" srcOrd="0" destOrd="0" presId="urn:microsoft.com/office/officeart/2005/8/layout/hList6"/>
    <dgm:cxn modelId="{3C1DF0F1-7226-4ADD-8ED3-36F00E9E478C}" type="presOf" srcId="{1734F3D3-873E-4807-BC99-D2B67B7F4092}" destId="{6564B8B0-91B1-47AC-A702-19969B75B92F}" srcOrd="0" destOrd="0" presId="urn:microsoft.com/office/officeart/2005/8/layout/hList6"/>
    <dgm:cxn modelId="{67D3AE80-444F-4AF9-B94B-06EDB14EB7A9}" srcId="{FE205560-C92B-4CBF-A902-8C5824E86749}" destId="{01D9D834-ECEA-4106-831F-E87DC1CD4339}" srcOrd="0" destOrd="0" parTransId="{958ECD00-9AD8-438E-8363-B4189FF6E5BB}" sibTransId="{BE41A1A4-88D2-4DDE-945D-07FFD29197CD}"/>
    <dgm:cxn modelId="{4ED36318-ECD9-48DC-8594-DDA610E4BDD5}" type="presOf" srcId="{01D9D834-ECEA-4106-831F-E87DC1CD4339}" destId="{9C17316B-3DC6-41CA-81F0-960E1E3E927F}" srcOrd="0" destOrd="1" presId="urn:microsoft.com/office/officeart/2005/8/layout/hList6"/>
    <dgm:cxn modelId="{95B0F57B-E33F-4B9A-9997-BB4C4CBBD0BC}" srcId="{FE205560-C92B-4CBF-A902-8C5824E86749}" destId="{83E3D49C-107E-46AC-B0DB-A02E06DF43C7}" srcOrd="1" destOrd="0" parTransId="{EF246E1A-5AAB-4BB6-8459-38885DC5431E}" sibTransId="{6EF8FCE4-DF10-43C3-A55F-5DD6F92EFADE}"/>
    <dgm:cxn modelId="{5BC1CFEE-1F56-40EB-AD8C-F7EEB322EC4D}" type="presOf" srcId="{83E3D49C-107E-46AC-B0DB-A02E06DF43C7}" destId="{9C17316B-3DC6-41CA-81F0-960E1E3E927F}" srcOrd="0" destOrd="2" presId="urn:microsoft.com/office/officeart/2005/8/layout/hList6"/>
    <dgm:cxn modelId="{96D4014E-B8D8-45CA-8E16-2A74713DB769}" type="presOf" srcId="{B90DD207-13AE-481A-AC73-EC3D4FFC01FB}" destId="{5A9EC183-0AAE-4A6F-8E6C-6DFAF66E6427}" srcOrd="0" destOrd="0" presId="urn:microsoft.com/office/officeart/2005/8/layout/hList6"/>
    <dgm:cxn modelId="{D7E4CA61-2E2D-464D-B0A7-BF6287B07EC8}" type="presParOf" srcId="{6564B8B0-91B1-47AC-A702-19969B75B92F}" destId="{9C17316B-3DC6-41CA-81F0-960E1E3E927F}" srcOrd="0" destOrd="0" presId="urn:microsoft.com/office/officeart/2005/8/layout/hList6"/>
    <dgm:cxn modelId="{283651A0-D8F4-41C8-84C2-710F0E122217}" type="presParOf" srcId="{6564B8B0-91B1-47AC-A702-19969B75B92F}" destId="{691709EA-3169-4489-B9AC-21B9400DC2C5}" srcOrd="1" destOrd="0" presId="urn:microsoft.com/office/officeart/2005/8/layout/hList6"/>
    <dgm:cxn modelId="{FF2BA98D-97C4-4617-8A63-E14C2DA4B111}" type="presParOf" srcId="{6564B8B0-91B1-47AC-A702-19969B75B92F}" destId="{5A9EC183-0AAE-4A6F-8E6C-6DFAF66E6427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7316B-3DC6-41CA-81F0-960E1E3E927F}">
      <dsp:nvSpPr>
        <dsp:cNvPr id="0" name=""/>
        <dsp:cNvSpPr/>
      </dsp:nvSpPr>
      <dsp:spPr>
        <a:xfrm rot="16200000">
          <a:off x="186732" y="-184199"/>
          <a:ext cx="4525963" cy="4894361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3014" bIns="0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noProof="0" dirty="0" smtClean="0"/>
            <a:t>Accompanying </a:t>
          </a:r>
          <a:r>
            <a:rPr lang="en-US" sz="2700" b="1" kern="1200" noProof="0" dirty="0" smtClean="0"/>
            <a:t>organizations in the </a:t>
          </a:r>
          <a:r>
            <a:rPr lang="en-US" sz="2700" b="1" kern="1200" noProof="0" dirty="0" smtClean="0"/>
            <a:t>application of </a:t>
          </a:r>
          <a:r>
            <a:rPr lang="en-US" sz="2700" b="1" kern="1200" noProof="0" dirty="0" smtClean="0"/>
            <a:t>the GDPR</a:t>
          </a:r>
          <a:endParaRPr lang="en-US" sz="2700" b="1" kern="1200" noProof="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noProof="0" dirty="0" smtClean="0">
              <a:solidFill>
                <a:schemeClr val="tx1"/>
              </a:solidFill>
            </a:rPr>
            <a:t>Explaining new requirements </a:t>
          </a:r>
          <a:endParaRPr lang="en-US" sz="2100" kern="1200" noProof="0" dirty="0">
            <a:solidFill>
              <a:schemeClr val="tx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noProof="0" dirty="0" smtClean="0">
              <a:solidFill>
                <a:schemeClr val="tx1"/>
              </a:solidFill>
            </a:rPr>
            <a:t>Providing compliance tools</a:t>
          </a:r>
          <a:endParaRPr lang="en-US" sz="2100" kern="1200" noProof="0" dirty="0">
            <a:solidFill>
              <a:schemeClr val="tx1"/>
            </a:solidFill>
          </a:endParaRPr>
        </a:p>
      </dsp:txBody>
      <dsp:txXfrm rot="5400000">
        <a:off x="2533" y="905193"/>
        <a:ext cx="4894361" cy="2715577"/>
      </dsp:txXfrm>
    </dsp:sp>
    <dsp:sp modelId="{5A9EC183-0AAE-4A6F-8E6C-6DFAF66E6427}">
      <dsp:nvSpPr>
        <dsp:cNvPr id="0" name=""/>
        <dsp:cNvSpPr/>
      </dsp:nvSpPr>
      <dsp:spPr>
        <a:xfrm rot="16200000">
          <a:off x="4482537" y="781433"/>
          <a:ext cx="4525963" cy="2963095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3014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noProof="0" dirty="0" smtClean="0"/>
            <a:t>Setting up </a:t>
          </a:r>
          <a:r>
            <a:rPr lang="en-US" sz="2700" b="1" kern="1200" noProof="0" dirty="0" smtClean="0"/>
            <a:t>at the CNIL </a:t>
          </a:r>
          <a:r>
            <a:rPr lang="en-US" sz="2700" b="1" kern="1200" noProof="0" dirty="0" smtClean="0"/>
            <a:t>and European level the </a:t>
          </a:r>
          <a:r>
            <a:rPr lang="en-US" sz="2700" b="1" kern="1200" noProof="0" dirty="0" smtClean="0"/>
            <a:t>new governance model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noProof="0" dirty="0" smtClean="0"/>
            <a:t> </a:t>
          </a:r>
          <a:endParaRPr lang="en-US" sz="2700" b="1" kern="1200" noProof="0" dirty="0"/>
        </a:p>
      </dsp:txBody>
      <dsp:txXfrm rot="5400000">
        <a:off x="5263971" y="905192"/>
        <a:ext cx="2963095" cy="2715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C5FE7-1E72-4CF6-915B-A4CAEF8FE5C7}" type="datetimeFigureOut">
              <a:rPr lang="fr-FR" smtClean="0"/>
              <a:pPr/>
              <a:t>15/05/2018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CNIL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8C581-3804-4D92-82AE-4CEFEA1183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45838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B6ABD-61E0-4312-BA8F-B438AA2302F6}" type="datetimeFigureOut">
              <a:rPr lang="fr-FR" smtClean="0"/>
              <a:pPr/>
              <a:t>15/05/2018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CNIL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B50F8-6DAF-4E44-822A-0FA957FD7D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1342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CNIL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B50F8-6DAF-4E44-822A-0FA957FD7D75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200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CNIL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B50F8-6DAF-4E44-822A-0FA957FD7D75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044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CNIL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B50F8-6DAF-4E44-822A-0FA957FD7D75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058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CNIL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B50F8-6DAF-4E44-822A-0FA957FD7D75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735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40402"/>
            <a:ext cx="9144000" cy="944982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412776"/>
            <a:ext cx="9144000" cy="4536504"/>
          </a:xfrm>
          <a:prstGeom prst="rect">
            <a:avLst/>
          </a:prstGeom>
          <a:solidFill>
            <a:srgbClr val="4596E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 dirty="0">
              <a:solidFill>
                <a:schemeClr val="bg1"/>
              </a:solidFill>
              <a:latin typeface="Neris" pitchFamily="50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25D4F1-A482-4511-A36B-8D7329DA38EA}" type="datetime1">
              <a:rPr lang="fr-FR" smtClean="0"/>
              <a:t>15/05/2018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Pauline Faget – Service communication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579DC97-5D12-4D9B-BA49-CCEB784B454D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405" y="79466"/>
            <a:ext cx="4061191" cy="1265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FBF2-7122-40D5-A86E-B8F7AE1C3CE5}" type="datetime1">
              <a:rPr lang="fr-FR" smtClean="0"/>
              <a:t>15/05/2018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Pauline Faget – Service communication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F9DC-8ABA-4639-8349-DDF96643E912}" type="datetime1">
              <a:rPr lang="fr-FR" smtClean="0"/>
              <a:t>15/05/2018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Pauline Faget – Service communication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ACCD-5DDB-4812-B17A-F184BAB1CA49}" type="datetime1">
              <a:rPr lang="fr-FR" smtClean="0"/>
              <a:t>15/05/2018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Pauline Faget – Service communication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2699792" y="1412776"/>
            <a:ext cx="3816424" cy="0"/>
          </a:xfrm>
          <a:prstGeom prst="line">
            <a:avLst/>
          </a:prstGeom>
          <a:ln w="28575">
            <a:solidFill>
              <a:srgbClr val="D1CC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412776"/>
            <a:ext cx="9144000" cy="4536504"/>
          </a:xfrm>
          <a:prstGeom prst="rect">
            <a:avLst/>
          </a:prstGeom>
          <a:solidFill>
            <a:srgbClr val="4596E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5940402"/>
            <a:ext cx="9144000" cy="944982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949A-54F2-456A-8315-94B6568F4F85}" type="datetime1">
              <a:rPr lang="fr-FR" smtClean="0"/>
              <a:t>15/05/2018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Pauline Faget – Service communication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 dirty="0">
              <a:solidFill>
                <a:schemeClr val="bg1"/>
              </a:solidFill>
              <a:latin typeface="Neris" pitchFamily="50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89" b="38196"/>
          <a:stretch/>
        </p:blipFill>
        <p:spPr>
          <a:xfrm>
            <a:off x="3403092" y="314643"/>
            <a:ext cx="2337816" cy="7380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802C-F5ED-479F-BD33-575DD16C0CF5}" type="datetime1">
              <a:rPr lang="fr-FR" smtClean="0"/>
              <a:t>15/05/2018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Pauline Faget – Service communication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2699792" y="1412776"/>
            <a:ext cx="3816424" cy="0"/>
          </a:xfrm>
          <a:prstGeom prst="line">
            <a:avLst/>
          </a:prstGeom>
          <a:ln w="28575">
            <a:solidFill>
              <a:srgbClr val="D1CC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  <a:solidFill>
            <a:srgbClr val="4596EC"/>
          </a:solidFill>
          <a:ln w="9525">
            <a:solidFill>
              <a:srgbClr val="4596E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ln>
            <a:solidFill>
              <a:srgbClr val="4596EC"/>
            </a:solidFill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7437-A2AE-4AC8-8103-26A02714E2C7}" type="datetime1">
              <a:rPr lang="fr-FR" smtClean="0"/>
              <a:t>15/05/2018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Pauline Faget – Service communication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2699792" y="1412776"/>
            <a:ext cx="3816424" cy="0"/>
          </a:xfrm>
          <a:prstGeom prst="line">
            <a:avLst/>
          </a:prstGeom>
          <a:ln w="28575">
            <a:solidFill>
              <a:srgbClr val="D1CC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texte 2"/>
          <p:cNvSpPr>
            <a:spLocks noGrp="1"/>
          </p:cNvSpPr>
          <p:nvPr>
            <p:ph type="body" idx="13" hasCustomPrompt="1"/>
          </p:nvPr>
        </p:nvSpPr>
        <p:spPr>
          <a:xfrm>
            <a:off x="4644008" y="1536574"/>
            <a:ext cx="4040188" cy="639762"/>
          </a:xfrm>
          <a:solidFill>
            <a:srgbClr val="4596EC"/>
          </a:solidFill>
          <a:ln w="9525">
            <a:solidFill>
              <a:srgbClr val="4596E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b">
            <a:noAutofit/>
          </a:bodyPr>
          <a:lstStyle>
            <a:lvl1pPr marL="0" indent="0">
              <a:buNone/>
              <a:defRPr lang="fr-FR" sz="2000" b="1" kern="1200" dirty="0" smtClean="0">
                <a:solidFill>
                  <a:schemeClr val="bg1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Tx/>
              <a:buNone/>
            </a:pPr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12" name="Espace réservé du contenu 3"/>
          <p:cNvSpPr>
            <a:spLocks noGrp="1"/>
          </p:cNvSpPr>
          <p:nvPr>
            <p:ph sz="half" idx="14"/>
          </p:nvPr>
        </p:nvSpPr>
        <p:spPr>
          <a:xfrm>
            <a:off x="4644008" y="2179925"/>
            <a:ext cx="4040188" cy="3951288"/>
          </a:xfrm>
          <a:ln>
            <a:solidFill>
              <a:srgbClr val="4596EC"/>
            </a:solidFill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56144-89C3-4B94-B8F4-8D48687E1CA6}" type="datetime1">
              <a:rPr lang="fr-FR" smtClean="0"/>
              <a:t>15/05/2018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Pauline Faget – Service communication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2699792" y="1412776"/>
            <a:ext cx="3816424" cy="0"/>
          </a:xfrm>
          <a:prstGeom prst="line">
            <a:avLst/>
          </a:prstGeom>
          <a:ln w="28575">
            <a:solidFill>
              <a:srgbClr val="D1CC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79B-8580-4CF1-8A76-ADD148AC984C}" type="datetime1">
              <a:rPr lang="fr-FR" smtClean="0"/>
              <a:t>15/05/2018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Pauline Faget – Service communication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FF56-ACD1-4421-A16B-4F45EE754FC8}" type="datetime1">
              <a:rPr lang="fr-FR" smtClean="0"/>
              <a:t>15/05/2018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Pauline Faget – Service communication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EEEF-B631-4CB5-A35D-417146BEDE64}" type="datetime1">
              <a:rPr lang="fr-FR" smtClean="0"/>
              <a:t>15/05/2018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Pauline Faget – Service communication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29438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ADD16-6D88-4ED1-A2E9-71992F8CF7E7}" type="datetime1">
              <a:rPr lang="fr-FR" smtClean="0"/>
              <a:t>15/05/2018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5266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Pauline Faget – Service communication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84652"/>
            <a:ext cx="877438" cy="3368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rgbClr val="4596E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2699792" y="3789040"/>
            <a:ext cx="3816424" cy="0"/>
          </a:xfrm>
          <a:prstGeom prst="line">
            <a:avLst/>
          </a:prstGeom>
          <a:ln w="28575">
            <a:solidFill>
              <a:srgbClr val="D1CC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>
                    <a:tint val="75000"/>
                  </a:schemeClr>
                </a:solidFill>
              </a:rPr>
              <a:t>IFCLA  </a:t>
            </a:r>
            <a:r>
              <a:rPr lang="fr-FR" dirty="0" err="1" smtClean="0">
                <a:solidFill>
                  <a:schemeClr val="tx1">
                    <a:tint val="75000"/>
                  </a:schemeClr>
                </a:solidFill>
              </a:rPr>
              <a:t>conference</a:t>
            </a:r>
            <a:r>
              <a:rPr lang="fr-FR" dirty="0" smtClean="0">
                <a:solidFill>
                  <a:schemeClr val="tx1">
                    <a:tint val="75000"/>
                  </a:schemeClr>
                </a:solidFill>
              </a:rPr>
              <a:t> 2018 Paris</a:t>
            </a:r>
            <a:endParaRPr lang="fr-FR" dirty="0" smtClean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>
                    <a:tint val="75000"/>
                  </a:schemeClr>
                </a:solidFill>
              </a:rPr>
              <a:t>07/06/2018</a:t>
            </a:r>
            <a:endParaRPr lang="fr-FR" dirty="0" smtClean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0" y="2636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CNIL’s GDPR Implementation</a:t>
            </a:r>
            <a:endParaRPr lang="en-US" sz="3600" dirty="0">
              <a:solidFill>
                <a:schemeClr val="bg2"/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-144016" y="3865689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2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Sophie Nerbonne, </a:t>
            </a:r>
          </a:p>
          <a:p>
            <a:pPr algn="ctr"/>
            <a:r>
              <a:rPr lang="fr-FR" sz="2800" dirty="0" smtClean="0">
                <a:solidFill>
                  <a:schemeClr val="bg2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Head of Compliance </a:t>
            </a:r>
            <a:r>
              <a:rPr lang="fr-FR" sz="2800" dirty="0" err="1" smtClean="0">
                <a:solidFill>
                  <a:schemeClr val="bg2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Directorate</a:t>
            </a:r>
            <a:r>
              <a:rPr lang="fr-FR" sz="2800" dirty="0" smtClean="0">
                <a:solidFill>
                  <a:schemeClr val="bg2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, CNIL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CNIL actions in the </a:t>
            </a:r>
            <a:r>
              <a:rPr lang="en-GB" dirty="0" smtClean="0"/>
              <a:t>GDPR application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0585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CNIL’s GDPR Implementation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756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670"/>
            <a:ext cx="8229600" cy="1143000"/>
          </a:xfrm>
        </p:spPr>
        <p:txBody>
          <a:bodyPr/>
          <a:lstStyle/>
          <a:p>
            <a:r>
              <a:rPr lang="en-US" sz="3200" dirty="0" smtClean="0"/>
              <a:t>Focus </a:t>
            </a:r>
            <a:r>
              <a:rPr lang="en-US" sz="3200" smtClean="0"/>
              <a:t>on Accountability &amp; the CNIL</a:t>
            </a:r>
            <a:endParaRPr lang="en-US" sz="32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Forme libre 5"/>
          <p:cNvSpPr/>
          <p:nvPr/>
        </p:nvSpPr>
        <p:spPr>
          <a:xfrm>
            <a:off x="182120" y="1919380"/>
            <a:ext cx="2472240" cy="423459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2751" tIns="905193" rIns="412750" bIns="905193" numCol="1" spcCol="1270" anchor="t" anchorCtr="0">
            <a:noAutofit/>
          </a:bodyPr>
          <a:lstStyle/>
          <a:p>
            <a:pPr lvl="0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i="1" dirty="0" smtClean="0"/>
              <a:t>Providing adapted and scalable responses : compliance packs, codes of conduct, BCR, certification, transition from the « CIL » to the D</a:t>
            </a:r>
            <a:r>
              <a:rPr lang="en-US" sz="2000" i="1" dirty="0" smtClean="0"/>
              <a:t>PO</a:t>
            </a:r>
            <a:endParaRPr lang="en-US" sz="2000" i="1" kern="1200" dirty="0"/>
          </a:p>
        </p:txBody>
      </p:sp>
      <p:grpSp>
        <p:nvGrpSpPr>
          <p:cNvPr id="7" name="Groupe 6"/>
          <p:cNvGrpSpPr/>
          <p:nvPr/>
        </p:nvGrpSpPr>
        <p:grpSpPr>
          <a:xfrm>
            <a:off x="3361184" y="2125391"/>
            <a:ext cx="4179267" cy="1911288"/>
            <a:chOff x="1001017" y="2362923"/>
            <a:chExt cx="2232248" cy="1327810"/>
          </a:xfrm>
        </p:grpSpPr>
        <p:sp>
          <p:nvSpPr>
            <p:cNvPr id="8" name="Rectangle 7"/>
            <p:cNvSpPr/>
            <p:nvPr/>
          </p:nvSpPr>
          <p:spPr>
            <a:xfrm>
              <a:off x="1001017" y="2362923"/>
              <a:ext cx="2232248" cy="1142503"/>
            </a:xfrm>
            <a:prstGeom prst="rect">
              <a:avLst/>
            </a:prstGeom>
            <a:noFill/>
            <a:ln w="76200">
              <a:solidFill>
                <a:srgbClr val="D1CC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009723" y="2429203"/>
              <a:ext cx="2164595" cy="1261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1600" dirty="0" smtClean="0"/>
                <a:t>Understanding the needs of professionals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1600" dirty="0" smtClean="0"/>
                <a:t>At the service of data subjects 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1600" dirty="0" smtClean="0"/>
                <a:t>For developing agile regulatory tools (facilitating law) 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1600" dirty="0" smtClean="0"/>
                <a:t>To be promoted at EU level</a:t>
              </a:r>
              <a:endParaRPr lang="en-US" sz="1100" dirty="0" smtClean="0"/>
            </a:p>
            <a:p>
              <a:endParaRPr lang="fr-FR" sz="1600" dirty="0"/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5220072" y="4078721"/>
            <a:ext cx="3672408" cy="2354491"/>
            <a:chOff x="1175833" y="2320513"/>
            <a:chExt cx="2232248" cy="1843910"/>
          </a:xfrm>
        </p:grpSpPr>
        <p:sp>
          <p:nvSpPr>
            <p:cNvPr id="12" name="Rectangle 11"/>
            <p:cNvSpPr/>
            <p:nvPr/>
          </p:nvSpPr>
          <p:spPr>
            <a:xfrm>
              <a:off x="1175833" y="2320513"/>
              <a:ext cx="2232248" cy="1534596"/>
            </a:xfrm>
            <a:prstGeom prst="rect">
              <a:avLst/>
            </a:prstGeom>
            <a:noFill/>
            <a:ln w="76200">
              <a:solidFill>
                <a:srgbClr val="D1CC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221456" y="2320513"/>
              <a:ext cx="2164595" cy="18439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Co-regulating with target audiences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1600" dirty="0" smtClean="0"/>
                <a:t>Animation of networks with network heads (multiplier effect)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1600" dirty="0" smtClean="0"/>
                <a:t>For building sustainable and responsible innovation</a:t>
              </a:r>
            </a:p>
            <a:p>
              <a:endParaRPr lang="fr-FR" sz="1600" dirty="0"/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fr-FR" sz="1100" dirty="0"/>
            </a:p>
            <a:p>
              <a:endParaRPr lang="fr-FR" sz="1600" dirty="0"/>
            </a:p>
          </p:txBody>
        </p:sp>
      </p:grp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399" y="1249650"/>
            <a:ext cx="981075" cy="98107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63071">
            <a:off x="3289364" y="4089904"/>
            <a:ext cx="1368152" cy="1110098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2298901" y="1597009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i="1" dirty="0" smtClean="0">
                <a:solidFill>
                  <a:srgbClr val="0070C0"/>
                </a:solidFill>
              </a:rPr>
              <a:t>Facilitating the digital transformation </a:t>
            </a:r>
            <a:endParaRPr lang="en-ZA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 from the CNIL from </a:t>
            </a:r>
            <a:r>
              <a:rPr lang="en-US" dirty="0" smtClean="0"/>
              <a:t>now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CNIL’s GDPR Implementation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683568" y="1700808"/>
            <a:ext cx="3369096" cy="194421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 smtClean="0"/>
              <a:t>Additional GDPR tools and guidance</a:t>
            </a:r>
            <a:r>
              <a:rPr lang="en-US" dirty="0" smtClean="0"/>
              <a:t>: referentials, PIA lists…</a:t>
            </a:r>
            <a:endParaRPr lang="en-US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4427984" y="3655456"/>
            <a:ext cx="3744416" cy="194421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 smtClean="0"/>
              <a:t>Enforcement of the GDPR</a:t>
            </a:r>
            <a:r>
              <a:rPr lang="en-US" dirty="0" smtClean="0"/>
              <a:t>: no grace period but account to be taken of the “learning curve” of organizations in the first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52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CNIL’s GDPR Implementation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>
                    <a:tint val="75000"/>
                  </a:schemeClr>
                </a:solidFill>
              </a:rPr>
              <a:t>24/04/2018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-144016" y="393305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 smtClean="0">
                <a:solidFill>
                  <a:schemeClr val="bg2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Thank you </a:t>
            </a:r>
            <a:r>
              <a:rPr lang="fr-FR" sz="2800" b="1" dirty="0" smtClean="0">
                <a:solidFill>
                  <a:schemeClr val="bg2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0604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1">
      <a:dk1>
        <a:srgbClr val="333333"/>
      </a:dk1>
      <a:lt1>
        <a:sysClr val="window" lastClr="FFFFFF"/>
      </a:lt1>
      <a:dk2>
        <a:srgbClr val="333333"/>
      </a:dk2>
      <a:lt2>
        <a:srgbClr val="FFFFFF"/>
      </a:lt2>
      <a:accent1>
        <a:srgbClr val="004495"/>
      </a:accent1>
      <a:accent2>
        <a:srgbClr val="4596EC"/>
      </a:accent2>
      <a:accent3>
        <a:srgbClr val="E52E2F"/>
      </a:accent3>
      <a:accent4>
        <a:srgbClr val="8064A2"/>
      </a:accent4>
      <a:accent5>
        <a:srgbClr val="4BACC6"/>
      </a:accent5>
      <a:accent6>
        <a:srgbClr val="F79646"/>
      </a:accent6>
      <a:hlink>
        <a:srgbClr val="4596EC"/>
      </a:hlink>
      <a:folHlink>
        <a:srgbClr val="4596EC"/>
      </a:folHlink>
    </a:clrScheme>
    <a:fontScheme name="Personnalisé 1">
      <a:majorFont>
        <a:latin typeface="open sans"/>
        <a:ea typeface=""/>
        <a:cs typeface=""/>
      </a:majorFont>
      <a:minorFont>
        <a:latin typeface="open sans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" id="{B427AB3E-F9A4-4CE8-B40F-9709029E0882}" vid="{5F0C468C-9B2D-47D0-B622-91F8F95C203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CNIL</Template>
  <TotalTime>747</TotalTime>
  <Words>198</Words>
  <Application>Microsoft Office PowerPoint</Application>
  <PresentationFormat>Affichage à l'écran (4:3)</PresentationFormat>
  <Paragraphs>43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5" baseType="lpstr">
      <vt:lpstr>Arial</vt:lpstr>
      <vt:lpstr>Calibri</vt:lpstr>
      <vt:lpstr>Georgia</vt:lpstr>
      <vt:lpstr>Neris</vt:lpstr>
      <vt:lpstr>open sans</vt:lpstr>
      <vt:lpstr>open sans </vt:lpstr>
      <vt:lpstr>Open Sans Extrabold</vt:lpstr>
      <vt:lpstr>Open Sans Light</vt:lpstr>
      <vt:lpstr>Wingdings</vt:lpstr>
      <vt:lpstr>Thème Office</vt:lpstr>
      <vt:lpstr>Présentation PowerPoint</vt:lpstr>
      <vt:lpstr>CNIL actions in the GDPR application</vt:lpstr>
      <vt:lpstr>Focus on Accountability &amp; the CNIL</vt:lpstr>
      <vt:lpstr>What to expect from the CNIL from now ?</vt:lpstr>
      <vt:lpstr>Présentation PowerPoint</vt:lpstr>
    </vt:vector>
  </TitlesOfParts>
  <Company>CNIL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BOTCHORICHVILI Nana</dc:creator>
  <cp:lastModifiedBy>NERBONNE Sophie</cp:lastModifiedBy>
  <cp:revision>31</cp:revision>
  <dcterms:created xsi:type="dcterms:W3CDTF">2018-04-16T08:14:58Z</dcterms:created>
  <dcterms:modified xsi:type="dcterms:W3CDTF">2018-05-15T09:54:52Z</dcterms:modified>
</cp:coreProperties>
</file>